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5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119E-2599-47DD-851B-15A0D1C4B7C6}" type="datetimeFigureOut">
              <a:rPr lang="es-ES" smtClean="0"/>
              <a:pPr/>
              <a:t>10/08/2017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6C7D-D2B9-4A20-B982-AFF4F1878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gsa.com.ar/Dic/sistema%20operativo.php" TargetMode="External"/><Relationship Id="rId2" Type="http://schemas.openxmlformats.org/officeDocument/2006/relationships/hyperlink" Target="http://www.alegsa.com.ar/Dic/informatica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6.jpeg"/><Relationship Id="rId4" Type="http://schemas.openxmlformats.org/officeDocument/2006/relationships/hyperlink" Target="http://www.alegsa.com.ar/Dic/computadora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620688" y="332656"/>
            <a:ext cx="105980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PC Frontal</a:t>
            </a:r>
          </a:p>
          <a:p>
            <a:pPr algn="ctr"/>
            <a:r>
              <a:rPr lang="es-ES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       PC Posterior</a:t>
            </a:r>
            <a:endParaRPr lang="es-ES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pic>
        <p:nvPicPr>
          <p:cNvPr id="5" name="4 Imagen" descr="Resultado de imagen para pc frontal"/>
          <p:cNvPicPr/>
          <p:nvPr/>
        </p:nvPicPr>
        <p:blipFill>
          <a:blip r:embed="rId2" cstate="print"/>
          <a:srcRect l="43561" t="7163" r="25477" b="6702"/>
          <a:stretch>
            <a:fillRect/>
          </a:stretch>
        </p:blipFill>
        <p:spPr bwMode="auto">
          <a:xfrm>
            <a:off x="971600" y="4293096"/>
            <a:ext cx="1512168" cy="232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Resultado de imagen para pc traser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190509"/>
            <a:ext cx="1743844" cy="2667491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6300192" y="5661248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Nombre – Apellido</a:t>
            </a:r>
          </a:p>
          <a:p>
            <a:r>
              <a:rPr lang="es-ES" sz="2400" dirty="0" smtClean="0"/>
              <a:t>Grupo.</a:t>
            </a:r>
            <a:endParaRPr lang="es-ES" sz="24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22 Imagen" descr="Resultado de imagen para pc frontal"/>
          <p:cNvPicPr/>
          <p:nvPr/>
        </p:nvPicPr>
        <p:blipFill>
          <a:blip r:embed="rId2" cstate="print"/>
          <a:srcRect l="43561" t="7163" r="25477" b="6702"/>
          <a:stretch>
            <a:fillRect/>
          </a:stretch>
        </p:blipFill>
        <p:spPr bwMode="auto">
          <a:xfrm>
            <a:off x="395536" y="404664"/>
            <a:ext cx="3600400" cy="6064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24 Conector recto de flecha"/>
          <p:cNvCxnSpPr/>
          <p:nvPr/>
        </p:nvCxnSpPr>
        <p:spPr>
          <a:xfrm>
            <a:off x="3635896" y="3645024"/>
            <a:ext cx="1368152" cy="57606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5004048" y="393305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Botón de Reinicio</a:t>
            </a:r>
            <a:endParaRPr lang="es-ES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3635896" y="3356992"/>
            <a:ext cx="1080120" cy="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4716016" y="306896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Botón de Encendido</a:t>
            </a:r>
            <a:endParaRPr lang="es-ES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3059832" y="2636912"/>
            <a:ext cx="1152128" cy="237626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339752" y="2636912"/>
            <a:ext cx="1728192" cy="252028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>
            <a:hlinkClick r:id="" action="ppaction://noaction"/>
          </p:cNvPr>
          <p:cNvSpPr txBox="1"/>
          <p:nvPr/>
        </p:nvSpPr>
        <p:spPr>
          <a:xfrm>
            <a:off x="4139952" y="50131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Puertos USB</a:t>
            </a:r>
            <a:endParaRPr lang="es-ES" dirty="0"/>
          </a:p>
        </p:txBody>
      </p:sp>
      <p:cxnSp>
        <p:nvCxnSpPr>
          <p:cNvPr id="40" name="39 Conector recto de flecha"/>
          <p:cNvCxnSpPr/>
          <p:nvPr/>
        </p:nvCxnSpPr>
        <p:spPr>
          <a:xfrm>
            <a:off x="3419872" y="908720"/>
            <a:ext cx="1224136" cy="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V="1">
            <a:off x="3419872" y="1052736"/>
            <a:ext cx="1224136" cy="504056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V="1">
            <a:off x="3347864" y="1196752"/>
            <a:ext cx="1296144" cy="100811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>
            <a:hlinkClick r:id="rId3" action="ppaction://hlinksldjump"/>
          </p:cNvPr>
          <p:cNvSpPr txBox="1"/>
          <p:nvPr/>
        </p:nvSpPr>
        <p:spPr>
          <a:xfrm>
            <a:off x="4644008" y="76470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Unidad de Disco Óptico</a:t>
            </a:r>
            <a:endParaRPr lang="es-ES" dirty="0"/>
          </a:p>
        </p:txBody>
      </p:sp>
      <p:cxnSp>
        <p:nvCxnSpPr>
          <p:cNvPr id="48" name="47 Conector recto de flecha"/>
          <p:cNvCxnSpPr/>
          <p:nvPr/>
        </p:nvCxnSpPr>
        <p:spPr>
          <a:xfrm flipV="1">
            <a:off x="3563888" y="2564904"/>
            <a:ext cx="864096" cy="144016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4427984" y="234888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Led</a:t>
            </a:r>
            <a:r>
              <a:rPr lang="es-ES" dirty="0" smtClean="0"/>
              <a:t> Indicador de Encendido</a:t>
            </a:r>
            <a:endParaRPr lang="es-E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7" grpId="0"/>
      <p:bldP spid="46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sultado de imagen para pc trasera"/>
          <p:cNvPicPr>
            <a:picLocks noChangeAspect="1" noChangeArrowheads="1"/>
          </p:cNvPicPr>
          <p:nvPr/>
        </p:nvPicPr>
        <p:blipFill>
          <a:blip r:embed="rId2" cstate="print"/>
          <a:srcRect l="16472" t="3935" r="15599" b="7250"/>
          <a:stretch>
            <a:fillRect/>
          </a:stretch>
        </p:blipFill>
        <p:spPr bwMode="auto">
          <a:xfrm>
            <a:off x="3131840" y="260648"/>
            <a:ext cx="3168352" cy="6336704"/>
          </a:xfrm>
          <a:prstGeom prst="rect">
            <a:avLst/>
          </a:prstGeom>
          <a:noFill/>
        </p:spPr>
      </p:pic>
      <p:cxnSp>
        <p:nvCxnSpPr>
          <p:cNvPr id="4" name="3 Conector recto de flecha"/>
          <p:cNvCxnSpPr/>
          <p:nvPr/>
        </p:nvCxnSpPr>
        <p:spPr>
          <a:xfrm flipH="1" flipV="1">
            <a:off x="2699792" y="692696"/>
            <a:ext cx="1152128" cy="50405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>
            <a:hlinkClick r:id="" action="ppaction://noaction"/>
          </p:cNvPr>
          <p:cNvSpPr txBox="1"/>
          <p:nvPr/>
        </p:nvSpPr>
        <p:spPr>
          <a:xfrm>
            <a:off x="827584" y="4766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Toma de Corriente</a:t>
            </a:r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5004048" y="3068960"/>
            <a:ext cx="1872208" cy="50405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876256" y="292494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Ventilador Trasero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419872" y="5373216"/>
            <a:ext cx="1872208" cy="1200329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11" name="10 Conector recto de flecha"/>
          <p:cNvCxnSpPr>
            <a:stCxn id="9" idx="1"/>
          </p:cNvCxnSpPr>
          <p:nvPr/>
        </p:nvCxnSpPr>
        <p:spPr>
          <a:xfrm flipH="1">
            <a:off x="2195736" y="5973381"/>
            <a:ext cx="1224136" cy="191923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23528" y="59492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Slots de Expansión</a:t>
            </a:r>
            <a:endParaRPr lang="es-ES" dirty="0"/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5220072" y="980728"/>
            <a:ext cx="1368152" cy="64807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660232" y="8367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 de Poder</a:t>
            </a:r>
            <a:endParaRPr lang="es-ES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004048" y="5229200"/>
            <a:ext cx="1728192" cy="50405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>
            <a:hlinkClick r:id="" action="ppaction://noaction"/>
          </p:cNvPr>
          <p:cNvSpPr txBox="1"/>
          <p:nvPr/>
        </p:nvSpPr>
        <p:spPr>
          <a:xfrm>
            <a:off x="6732240" y="55892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VGA (Monitor)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860032" y="4365104"/>
            <a:ext cx="360040" cy="369332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cxnSp>
        <p:nvCxnSpPr>
          <p:cNvPr id="21" name="20 Conector recto de flecha"/>
          <p:cNvCxnSpPr>
            <a:stCxn id="19" idx="3"/>
          </p:cNvCxnSpPr>
          <p:nvPr/>
        </p:nvCxnSpPr>
        <p:spPr>
          <a:xfrm>
            <a:off x="5220072" y="4549770"/>
            <a:ext cx="1368152" cy="24738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>
            <a:hlinkClick r:id="" action="ppaction://noaction"/>
          </p:cNvPr>
          <p:cNvSpPr txBox="1"/>
          <p:nvPr/>
        </p:nvSpPr>
        <p:spPr>
          <a:xfrm>
            <a:off x="6588224" y="46531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Fax Modem</a:t>
            </a:r>
            <a:endParaRPr lang="es-ES" dirty="0"/>
          </a:p>
        </p:txBody>
      </p:sp>
      <p:sp>
        <p:nvSpPr>
          <p:cNvPr id="32" name="31 Forma libre"/>
          <p:cNvSpPr/>
          <p:nvPr/>
        </p:nvSpPr>
        <p:spPr>
          <a:xfrm>
            <a:off x="2754923" y="1742049"/>
            <a:ext cx="1212166" cy="733865"/>
          </a:xfrm>
          <a:custGeom>
            <a:avLst/>
            <a:gdLst>
              <a:gd name="connsiteX0" fmla="*/ 1071489 w 1212166"/>
              <a:gd name="connsiteY0" fmla="*/ 733865 h 733865"/>
              <a:gd name="connsiteX1" fmla="*/ 1057422 w 1212166"/>
              <a:gd name="connsiteY1" fmla="*/ 424376 h 733865"/>
              <a:gd name="connsiteX2" fmla="*/ 143022 w 1212166"/>
              <a:gd name="connsiteY2" fmla="*/ 58616 h 733865"/>
              <a:gd name="connsiteX3" fmla="*/ 199292 w 1212166"/>
              <a:gd name="connsiteY3" fmla="*/ 72683 h 733865"/>
              <a:gd name="connsiteX4" fmla="*/ 199292 w 1212166"/>
              <a:gd name="connsiteY4" fmla="*/ 72683 h 733865"/>
              <a:gd name="connsiteX5" fmla="*/ 171157 w 1212166"/>
              <a:gd name="connsiteY5" fmla="*/ 58616 h 73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2166" h="733865">
                <a:moveTo>
                  <a:pt x="1071489" y="733865"/>
                </a:moveTo>
                <a:cubicBezTo>
                  <a:pt x="1141827" y="635391"/>
                  <a:pt x="1212166" y="536917"/>
                  <a:pt x="1057422" y="424376"/>
                </a:cubicBezTo>
                <a:cubicBezTo>
                  <a:pt x="902678" y="311835"/>
                  <a:pt x="286044" y="117232"/>
                  <a:pt x="143022" y="58616"/>
                </a:cubicBezTo>
                <a:cubicBezTo>
                  <a:pt x="0" y="0"/>
                  <a:pt x="199292" y="72683"/>
                  <a:pt x="199292" y="72683"/>
                </a:cubicBezTo>
                <a:lnTo>
                  <a:pt x="199292" y="72683"/>
                </a:lnTo>
                <a:lnTo>
                  <a:pt x="171157" y="58616"/>
                </a:lnTo>
              </a:path>
            </a:pathLst>
          </a:cu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CuadroTexto">
            <a:hlinkClick r:id="" action="ppaction://noaction"/>
          </p:cNvPr>
          <p:cNvSpPr txBox="1"/>
          <p:nvPr/>
        </p:nvSpPr>
        <p:spPr>
          <a:xfrm>
            <a:off x="1547664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PS/2 Ratón</a:t>
            </a:r>
            <a:endParaRPr lang="es-ES" dirty="0"/>
          </a:p>
        </p:txBody>
      </p:sp>
      <p:cxnSp>
        <p:nvCxnSpPr>
          <p:cNvPr id="35" name="34 Conector recto de flecha"/>
          <p:cNvCxnSpPr/>
          <p:nvPr/>
        </p:nvCxnSpPr>
        <p:spPr>
          <a:xfrm flipH="1">
            <a:off x="2771800" y="2564904"/>
            <a:ext cx="79208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403648" y="23488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PS/2 Teclado</a:t>
            </a:r>
            <a:endParaRPr lang="es-ES" dirty="0"/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3851920" y="4221088"/>
            <a:ext cx="2736304" cy="14401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>
            <a:hlinkClick r:id="" action="ppaction://noaction"/>
          </p:cNvPr>
          <p:cNvSpPr txBox="1"/>
          <p:nvPr/>
        </p:nvSpPr>
        <p:spPr>
          <a:xfrm>
            <a:off x="6516216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Red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419872" y="3573016"/>
            <a:ext cx="360040" cy="923330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42" name="41 Conector recto de flecha"/>
          <p:cNvCxnSpPr>
            <a:stCxn id="40" idx="1"/>
          </p:cNvCxnSpPr>
          <p:nvPr/>
        </p:nvCxnSpPr>
        <p:spPr>
          <a:xfrm flipH="1" flipV="1">
            <a:off x="2627784" y="3501008"/>
            <a:ext cx="792088" cy="533673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>
            <a:hlinkClick r:id="" action="ppaction://noaction"/>
          </p:cNvPr>
          <p:cNvSpPr txBox="1"/>
          <p:nvPr/>
        </p:nvSpPr>
        <p:spPr>
          <a:xfrm>
            <a:off x="2123728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USB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3419872" y="4581128"/>
            <a:ext cx="720080" cy="369332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cxnSp>
        <p:nvCxnSpPr>
          <p:cNvPr id="46" name="45 Conector recto de flecha"/>
          <p:cNvCxnSpPr>
            <a:stCxn id="44" idx="1"/>
          </p:cNvCxnSpPr>
          <p:nvPr/>
        </p:nvCxnSpPr>
        <p:spPr>
          <a:xfrm flipH="1" flipV="1">
            <a:off x="2627784" y="4365104"/>
            <a:ext cx="792088" cy="40069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hlinkClick r:id="" action="ppaction://noaction"/>
          </p:cNvPr>
          <p:cNvSpPr txBox="1"/>
          <p:nvPr/>
        </p:nvSpPr>
        <p:spPr>
          <a:xfrm>
            <a:off x="1907704" y="41490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Audio</a:t>
            </a:r>
            <a:endParaRPr lang="es-ES" dirty="0"/>
          </a:p>
        </p:txBody>
      </p:sp>
      <p:sp>
        <p:nvSpPr>
          <p:cNvPr id="51" name="50 Forma libre"/>
          <p:cNvSpPr/>
          <p:nvPr/>
        </p:nvSpPr>
        <p:spPr>
          <a:xfrm>
            <a:off x="2642381" y="3036277"/>
            <a:ext cx="1369256" cy="916745"/>
          </a:xfrm>
          <a:custGeom>
            <a:avLst/>
            <a:gdLst>
              <a:gd name="connsiteX0" fmla="*/ 1198099 w 1369256"/>
              <a:gd name="connsiteY0" fmla="*/ 916745 h 916745"/>
              <a:gd name="connsiteX1" fmla="*/ 1198099 w 1369256"/>
              <a:gd name="connsiteY1" fmla="*/ 325901 h 916745"/>
              <a:gd name="connsiteX2" fmla="*/ 171157 w 1369256"/>
              <a:gd name="connsiteY2" fmla="*/ 44548 h 916745"/>
              <a:gd name="connsiteX3" fmla="*/ 171157 w 1369256"/>
              <a:gd name="connsiteY3" fmla="*/ 58615 h 91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9256" h="916745">
                <a:moveTo>
                  <a:pt x="1198099" y="916745"/>
                </a:moveTo>
                <a:cubicBezTo>
                  <a:pt x="1283677" y="694006"/>
                  <a:pt x="1369256" y="471267"/>
                  <a:pt x="1198099" y="325901"/>
                </a:cubicBezTo>
                <a:cubicBezTo>
                  <a:pt x="1026942" y="180535"/>
                  <a:pt x="342314" y="89096"/>
                  <a:pt x="171157" y="44548"/>
                </a:cubicBezTo>
                <a:cubicBezTo>
                  <a:pt x="0" y="0"/>
                  <a:pt x="85578" y="29307"/>
                  <a:pt x="171157" y="58615"/>
                </a:cubicBezTo>
              </a:path>
            </a:pathLst>
          </a:cu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>
            <a:hlinkClick r:id="" action="ppaction://noaction"/>
          </p:cNvPr>
          <p:cNvSpPr txBox="1"/>
          <p:nvPr/>
        </p:nvSpPr>
        <p:spPr>
          <a:xfrm>
            <a:off x="1619672" y="28529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Firewall</a:t>
            </a:r>
            <a:endParaRPr lang="es-ES" dirty="0"/>
          </a:p>
        </p:txBody>
      </p:sp>
      <p:cxnSp>
        <p:nvCxnSpPr>
          <p:cNvPr id="54" name="53 Conector recto de flecha"/>
          <p:cNvCxnSpPr>
            <a:endCxn id="55" idx="3"/>
          </p:cNvCxnSpPr>
          <p:nvPr/>
        </p:nvCxnSpPr>
        <p:spPr>
          <a:xfrm flipH="1" flipV="1">
            <a:off x="1226170" y="2821578"/>
            <a:ext cx="2265710" cy="175374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>
            <a:hlinkClick r:id="" action="ppaction://noaction"/>
          </p:cNvPr>
          <p:cNvSpPr txBox="1"/>
          <p:nvPr/>
        </p:nvSpPr>
        <p:spPr>
          <a:xfrm>
            <a:off x="0" y="2636912"/>
            <a:ext cx="122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Serial COM</a:t>
            </a:r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>
            <a:off x="571472" y="3714752"/>
            <a:ext cx="107157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HDMI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1" name="40 Conector recto de flecha"/>
          <p:cNvCxnSpPr/>
          <p:nvPr/>
        </p:nvCxnSpPr>
        <p:spPr>
          <a:xfrm>
            <a:off x="1785918" y="3929066"/>
            <a:ext cx="192882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  <p:bldP spid="12" grpId="0"/>
      <p:bldP spid="15" grpId="0"/>
      <p:bldP spid="18" grpId="0"/>
      <p:bldP spid="19" grpId="0" animBg="1"/>
      <p:bldP spid="22" grpId="0"/>
      <p:bldP spid="32" grpId="0" animBg="1"/>
      <p:bldP spid="33" grpId="0"/>
      <p:bldP spid="36" grpId="0"/>
      <p:bldP spid="39" grpId="0"/>
      <p:bldP spid="40" grpId="0" animBg="1"/>
      <p:bldP spid="43" grpId="0"/>
      <p:bldP spid="44" grpId="0" animBg="1"/>
      <p:bldP spid="48" grpId="0"/>
      <p:bldP spid="51" grpId="0" animBg="1"/>
      <p:bldP spid="52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42976" y="357166"/>
            <a:ext cx="6901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Unidad de Disco Óptico</a:t>
            </a:r>
            <a:endParaRPr lang="es-E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2910" y="1714488"/>
            <a:ext cx="30718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Los </a:t>
            </a:r>
            <a:r>
              <a:rPr lang="es-UY" sz="2400" b="1" dirty="0" smtClean="0"/>
              <a:t>discos</a:t>
            </a:r>
            <a:r>
              <a:rPr lang="es-UY" sz="2400" dirty="0" smtClean="0"/>
              <a:t> compactos (CD), </a:t>
            </a:r>
            <a:r>
              <a:rPr lang="es-UY" sz="2400" b="1" dirty="0" smtClean="0"/>
              <a:t>discos</a:t>
            </a:r>
            <a:r>
              <a:rPr lang="es-UY" sz="2400" dirty="0" smtClean="0"/>
              <a:t> versátiles digitales (DVD) y </a:t>
            </a:r>
            <a:r>
              <a:rPr lang="es-UY" sz="2400" b="1" dirty="0" smtClean="0"/>
              <a:t>discos</a:t>
            </a:r>
            <a:r>
              <a:rPr lang="es-UY" sz="2400" dirty="0" smtClean="0"/>
              <a:t> </a:t>
            </a:r>
            <a:r>
              <a:rPr lang="es-UY" sz="2400" dirty="0" err="1" smtClean="0"/>
              <a:t>Blu-ray</a:t>
            </a:r>
            <a:r>
              <a:rPr lang="es-UY" sz="2400" dirty="0" smtClean="0"/>
              <a:t> (BD) son los tipos de </a:t>
            </a:r>
            <a:r>
              <a:rPr lang="es-UY" sz="2400" dirty="0" err="1" smtClean="0"/>
              <a:t>medios</a:t>
            </a:r>
            <a:r>
              <a:rPr lang="es-UY" sz="2400" b="1" dirty="0" err="1" smtClean="0"/>
              <a:t>ópticos</a:t>
            </a:r>
            <a:r>
              <a:rPr lang="es-UY" sz="2400" dirty="0" smtClean="0"/>
              <a:t> más comunes que pueden ser leídos y grabados por estas </a:t>
            </a:r>
            <a:r>
              <a:rPr lang="es-UY" sz="2400" b="1" dirty="0" smtClean="0"/>
              <a:t>unidades</a:t>
            </a:r>
            <a:r>
              <a:rPr lang="es-UY" sz="2400" dirty="0" smtClean="0"/>
              <a:t>.</a:t>
            </a:r>
            <a:endParaRPr lang="es-ES" sz="2400" dirty="0"/>
          </a:p>
        </p:txBody>
      </p:sp>
      <p:sp>
        <p:nvSpPr>
          <p:cNvPr id="5122" name="AutoShape 2" descr="Resultado de imagen para unidad de disco opt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6" name="Picture 6" descr="Resultado de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000372"/>
            <a:ext cx="3248033" cy="2214568"/>
          </a:xfrm>
          <a:prstGeom prst="rect">
            <a:avLst/>
          </a:prstGeom>
          <a:noFill/>
        </p:spPr>
      </p:pic>
      <p:sp>
        <p:nvSpPr>
          <p:cNvPr id="7" name="6 Flecha derecha">
            <a:hlinkClick r:id="rId3" action="ppaction://hlinksldjump"/>
          </p:cNvPr>
          <p:cNvSpPr/>
          <p:nvPr/>
        </p:nvSpPr>
        <p:spPr>
          <a:xfrm>
            <a:off x="6786578" y="5572140"/>
            <a:ext cx="1928826" cy="1000132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Volver al menú</a:t>
            </a:r>
            <a:endParaRPr lang="es-E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122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428604"/>
            <a:ext cx="8110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Led</a:t>
            </a:r>
            <a:r>
              <a:rPr lang="es-E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Indicador de Encendido</a:t>
            </a:r>
            <a:endParaRPr lang="es-E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2214554"/>
            <a:ext cx="3429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Indica cuando el aparato esta </a:t>
            </a:r>
            <a:r>
              <a:rPr lang="es-ES" sz="3200" dirty="0" err="1" smtClean="0"/>
              <a:t>encendico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sp>
        <p:nvSpPr>
          <p:cNvPr id="4098" name="AutoShape 2" descr="Resultado de imagen para led indicador de encen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02" name="Picture 6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857496"/>
            <a:ext cx="3383097" cy="2243142"/>
          </a:xfrm>
          <a:prstGeom prst="rect">
            <a:avLst/>
          </a:prstGeom>
          <a:noFill/>
        </p:spPr>
      </p:pic>
      <p:sp>
        <p:nvSpPr>
          <p:cNvPr id="7" name="6 Flecha derecha">
            <a:hlinkClick r:id="rId3" action="ppaction://hlinksldjump"/>
          </p:cNvPr>
          <p:cNvSpPr/>
          <p:nvPr/>
        </p:nvSpPr>
        <p:spPr>
          <a:xfrm>
            <a:off x="6786578" y="5572140"/>
            <a:ext cx="1928826" cy="1000132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Volver al menú</a:t>
            </a:r>
            <a:endParaRPr lang="es-E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357166"/>
            <a:ext cx="5961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Botón de Encendido</a:t>
            </a:r>
            <a:endParaRPr lang="es-E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pic>
        <p:nvPicPr>
          <p:cNvPr id="3074" name="Picture 2" descr="Resultado de imagen para boton de encendi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714620"/>
            <a:ext cx="1928826" cy="1928826"/>
          </a:xfrm>
          <a:prstGeom prst="rect">
            <a:avLst/>
          </a:prstGeom>
          <a:noFill/>
        </p:spPr>
      </p:pic>
      <p:sp>
        <p:nvSpPr>
          <p:cNvPr id="5" name="4 Flecha derecha">
            <a:hlinkClick r:id="rId3" action="ppaction://hlinksldjump"/>
          </p:cNvPr>
          <p:cNvSpPr/>
          <p:nvPr/>
        </p:nvSpPr>
        <p:spPr>
          <a:xfrm>
            <a:off x="6786578" y="5572140"/>
            <a:ext cx="1928826" cy="1000132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Volver al menú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2071678"/>
            <a:ext cx="33575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El </a:t>
            </a:r>
            <a:r>
              <a:rPr lang="es-UY" sz="2400" b="1" dirty="0" smtClean="0"/>
              <a:t>botón de encendido</a:t>
            </a:r>
            <a:r>
              <a:rPr lang="es-UY" sz="2400" dirty="0" smtClean="0"/>
              <a:t> de nuestro ordenador no solo tiene que servir para encender nuestro equipo cuando este apagado.</a:t>
            </a:r>
            <a:endParaRPr lang="es-ES" sz="2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7356" y="428604"/>
            <a:ext cx="5226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Botón de Reinicio</a:t>
            </a:r>
            <a:endParaRPr lang="es-E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71472" y="1785926"/>
            <a:ext cx="3643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En </a:t>
            </a:r>
            <a:r>
              <a:rPr lang="es-UY" dirty="0" smtClean="0">
                <a:hlinkClick r:id="rId2"/>
              </a:rPr>
              <a:t>informática</a:t>
            </a:r>
            <a:r>
              <a:rPr lang="es-UY" dirty="0" smtClean="0"/>
              <a:t>, </a:t>
            </a:r>
            <a:r>
              <a:rPr lang="es-UY" dirty="0" err="1" smtClean="0"/>
              <a:t>rebutear</a:t>
            </a:r>
            <a:r>
              <a:rPr lang="es-UY" dirty="0" smtClean="0"/>
              <a:t>, </a:t>
            </a:r>
            <a:r>
              <a:rPr lang="es-UY" dirty="0" err="1" smtClean="0"/>
              <a:t>reboot</a:t>
            </a:r>
            <a:r>
              <a:rPr lang="es-UY" dirty="0" smtClean="0"/>
              <a:t>, </a:t>
            </a:r>
            <a:r>
              <a:rPr lang="es-UY" dirty="0" err="1" smtClean="0"/>
              <a:t>butear</a:t>
            </a:r>
            <a:r>
              <a:rPr lang="es-UY" dirty="0" smtClean="0"/>
              <a:t>, </a:t>
            </a:r>
            <a:r>
              <a:rPr lang="es-UY" dirty="0" err="1" smtClean="0"/>
              <a:t>restart</a:t>
            </a:r>
            <a:r>
              <a:rPr lang="es-UY" dirty="0" smtClean="0"/>
              <a:t>, </a:t>
            </a:r>
            <a:r>
              <a:rPr lang="es-UY" dirty="0" err="1" smtClean="0"/>
              <a:t>booting</a:t>
            </a:r>
            <a:r>
              <a:rPr lang="es-UY" dirty="0" smtClean="0"/>
              <a:t>. Reiniciar el ordenador o computadora es el proceso de recargar el </a:t>
            </a:r>
            <a:r>
              <a:rPr lang="es-UY" dirty="0" smtClean="0">
                <a:hlinkClick r:id="rId3"/>
              </a:rPr>
              <a:t>sistema operativo</a:t>
            </a:r>
            <a:r>
              <a:rPr lang="es-UY" dirty="0" smtClean="0"/>
              <a:t> de una </a:t>
            </a:r>
            <a:r>
              <a:rPr lang="es-UY" dirty="0" smtClean="0">
                <a:hlinkClick r:id="rId4"/>
              </a:rPr>
              <a:t>computadora</a:t>
            </a:r>
            <a:r>
              <a:rPr lang="es-UY" dirty="0" smtClean="0"/>
              <a:t>. Por lo general se asocia al proceso de reiniciar (voluntaria o involuntariamente) la computadora cuando ya está encendida e iniciada.</a:t>
            </a:r>
            <a:endParaRPr lang="es-ES" dirty="0"/>
          </a:p>
        </p:txBody>
      </p:sp>
      <p:pic>
        <p:nvPicPr>
          <p:cNvPr id="2050" name="Picture 2" descr="Resultado de imagen para boton de reinicio func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2500306"/>
            <a:ext cx="2143125" cy="2143125"/>
          </a:xfrm>
          <a:prstGeom prst="rect">
            <a:avLst/>
          </a:prstGeom>
          <a:noFill/>
        </p:spPr>
      </p:pic>
      <p:sp>
        <p:nvSpPr>
          <p:cNvPr id="5" name="4 Flecha derecha">
            <a:hlinkClick r:id="rId6" action="ppaction://hlinksldjump"/>
          </p:cNvPr>
          <p:cNvSpPr/>
          <p:nvPr/>
        </p:nvSpPr>
        <p:spPr>
          <a:xfrm>
            <a:off x="6786578" y="5572140"/>
            <a:ext cx="1928826" cy="1000132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Volver al menú</a:t>
            </a:r>
            <a:endParaRPr lang="es-E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90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Secundaria</dc:creator>
  <cp:lastModifiedBy>SALA DE SECUNDARIA</cp:lastModifiedBy>
  <cp:revision>28</cp:revision>
  <dcterms:created xsi:type="dcterms:W3CDTF">2017-07-26T11:07:03Z</dcterms:created>
  <dcterms:modified xsi:type="dcterms:W3CDTF">2017-08-10T17:21:11Z</dcterms:modified>
</cp:coreProperties>
</file>